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25" r:id="rId3"/>
    <p:sldId id="293" r:id="rId4"/>
    <p:sldId id="329" r:id="rId5"/>
    <p:sldId id="294" r:id="rId6"/>
    <p:sldId id="310" r:id="rId7"/>
    <p:sldId id="296" r:id="rId8"/>
    <p:sldId id="301" r:id="rId9"/>
    <p:sldId id="328" r:id="rId10"/>
    <p:sldId id="295" r:id="rId11"/>
    <p:sldId id="307" r:id="rId12"/>
    <p:sldId id="305" r:id="rId13"/>
    <p:sldId id="309" r:id="rId14"/>
    <p:sldId id="327" r:id="rId15"/>
    <p:sldId id="302" r:id="rId16"/>
    <p:sldId id="281" r:id="rId17"/>
    <p:sldId id="304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sen" initials="BT" lastIdx="0" clrIdx="0">
    <p:extLst>
      <p:ext uri="{19B8F6BF-5375-455C-9EA6-DF929625EA0E}">
        <p15:presenceInfo xmlns:p15="http://schemas.microsoft.com/office/powerpoint/2012/main" userId="S-1-5-21-1392620602-3106917602-3501641175-2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D07C00"/>
    <a:srgbClr val="F4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5B5C1-4A27-45FF-B323-8FC4497D0C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B12A8D-440A-4DF0-AA21-B32A5820744F}">
      <dgm:prSet/>
      <dgm:spPr/>
      <dgm:t>
        <a:bodyPr/>
        <a:lstStyle/>
        <a:p>
          <a:r>
            <a:rPr lang="en-US" dirty="0"/>
            <a:t>Virtue/Natural Law Theory</a:t>
          </a:r>
        </a:p>
      </dgm:t>
    </dgm:pt>
    <dgm:pt modelId="{E8A38414-99E6-48E7-8C13-E394191CAB3D}" type="parTrans" cxnId="{EA1266B0-0369-4C02-B432-E06D64A50921}">
      <dgm:prSet/>
      <dgm:spPr/>
      <dgm:t>
        <a:bodyPr/>
        <a:lstStyle/>
        <a:p>
          <a:endParaRPr lang="en-US"/>
        </a:p>
      </dgm:t>
    </dgm:pt>
    <dgm:pt modelId="{3D6DF0F1-313C-4CFE-9C89-4B3A61D308EC}" type="sibTrans" cxnId="{EA1266B0-0369-4C02-B432-E06D64A50921}">
      <dgm:prSet/>
      <dgm:spPr/>
      <dgm:t>
        <a:bodyPr/>
        <a:lstStyle/>
        <a:p>
          <a:endParaRPr lang="en-US"/>
        </a:p>
      </dgm:t>
    </dgm:pt>
    <dgm:pt modelId="{218C2E64-C8DA-4906-999A-CA94684C621F}">
      <dgm:prSet/>
      <dgm:spPr/>
      <dgm:t>
        <a:bodyPr/>
        <a:lstStyle/>
        <a:p>
          <a:r>
            <a:rPr lang="en-US" dirty="0"/>
            <a:t>Some Divine Command Theories</a:t>
          </a:r>
        </a:p>
      </dgm:t>
    </dgm:pt>
    <dgm:pt modelId="{768F99E6-80E6-4CBC-AF5E-05A0ADF5FED5}" type="parTrans" cxnId="{423E3D71-C209-4DE4-8C11-4A6A6121116F}">
      <dgm:prSet/>
      <dgm:spPr/>
      <dgm:t>
        <a:bodyPr/>
        <a:lstStyle/>
        <a:p>
          <a:endParaRPr lang="en-US"/>
        </a:p>
      </dgm:t>
    </dgm:pt>
    <dgm:pt modelId="{B45CF3C2-FDFE-4364-AC5B-D0AA922DC3CD}" type="sibTrans" cxnId="{423E3D71-C209-4DE4-8C11-4A6A6121116F}">
      <dgm:prSet/>
      <dgm:spPr/>
      <dgm:t>
        <a:bodyPr/>
        <a:lstStyle/>
        <a:p>
          <a:endParaRPr lang="en-US"/>
        </a:p>
      </dgm:t>
    </dgm:pt>
    <dgm:pt modelId="{D8A85697-B365-431F-88E6-4F784CA1444D}" type="pres">
      <dgm:prSet presAssocID="{DAB5B5C1-4A27-45FF-B323-8FC4497D0C5A}" presName="linear" presStyleCnt="0">
        <dgm:presLayoutVars>
          <dgm:animLvl val="lvl"/>
          <dgm:resizeHandles val="exact"/>
        </dgm:presLayoutVars>
      </dgm:prSet>
      <dgm:spPr/>
    </dgm:pt>
    <dgm:pt modelId="{FB694143-3887-4707-999A-7206EC71A061}" type="pres">
      <dgm:prSet presAssocID="{24B12A8D-440A-4DF0-AA21-B32A5820744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4C779A7-F927-4BC8-A179-02B8A76CE4A4}" type="pres">
      <dgm:prSet presAssocID="{3D6DF0F1-313C-4CFE-9C89-4B3A61D308EC}" presName="spacer" presStyleCnt="0"/>
      <dgm:spPr/>
    </dgm:pt>
    <dgm:pt modelId="{C76DDB91-D01B-4E0F-9370-64B19CFFD1D2}" type="pres">
      <dgm:prSet presAssocID="{218C2E64-C8DA-4906-999A-CA94684C621F}" presName="parentText" presStyleLbl="node1" presStyleIdx="1" presStyleCnt="2" custLinFactNeighborX="-1872" custLinFactNeighborY="28851">
        <dgm:presLayoutVars>
          <dgm:chMax val="0"/>
          <dgm:bulletEnabled val="1"/>
        </dgm:presLayoutVars>
      </dgm:prSet>
      <dgm:spPr/>
    </dgm:pt>
  </dgm:ptLst>
  <dgm:cxnLst>
    <dgm:cxn modelId="{2C776E1C-6365-4924-94A0-FF2771CEC0AA}" type="presOf" srcId="{24B12A8D-440A-4DF0-AA21-B32A5820744F}" destId="{FB694143-3887-4707-999A-7206EC71A061}" srcOrd="0" destOrd="0" presId="urn:microsoft.com/office/officeart/2005/8/layout/vList2"/>
    <dgm:cxn modelId="{5325294B-1873-4336-969A-DF72B65DF8BD}" type="presOf" srcId="{DAB5B5C1-4A27-45FF-B323-8FC4497D0C5A}" destId="{D8A85697-B365-431F-88E6-4F784CA1444D}" srcOrd="0" destOrd="0" presId="urn:microsoft.com/office/officeart/2005/8/layout/vList2"/>
    <dgm:cxn modelId="{423E3D71-C209-4DE4-8C11-4A6A6121116F}" srcId="{DAB5B5C1-4A27-45FF-B323-8FC4497D0C5A}" destId="{218C2E64-C8DA-4906-999A-CA94684C621F}" srcOrd="1" destOrd="0" parTransId="{768F99E6-80E6-4CBC-AF5E-05A0ADF5FED5}" sibTransId="{B45CF3C2-FDFE-4364-AC5B-D0AA922DC3CD}"/>
    <dgm:cxn modelId="{A40F4958-6858-4327-9E46-B148C360231A}" type="presOf" srcId="{218C2E64-C8DA-4906-999A-CA94684C621F}" destId="{C76DDB91-D01B-4E0F-9370-64B19CFFD1D2}" srcOrd="0" destOrd="0" presId="urn:microsoft.com/office/officeart/2005/8/layout/vList2"/>
    <dgm:cxn modelId="{EA1266B0-0369-4C02-B432-E06D64A50921}" srcId="{DAB5B5C1-4A27-45FF-B323-8FC4497D0C5A}" destId="{24B12A8D-440A-4DF0-AA21-B32A5820744F}" srcOrd="0" destOrd="0" parTransId="{E8A38414-99E6-48E7-8C13-E394191CAB3D}" sibTransId="{3D6DF0F1-313C-4CFE-9C89-4B3A61D308EC}"/>
    <dgm:cxn modelId="{2390C138-B599-4C52-B327-E1E9630EE59A}" type="presParOf" srcId="{D8A85697-B365-431F-88E6-4F784CA1444D}" destId="{FB694143-3887-4707-999A-7206EC71A061}" srcOrd="0" destOrd="0" presId="urn:microsoft.com/office/officeart/2005/8/layout/vList2"/>
    <dgm:cxn modelId="{E09CAA21-3E8A-4736-8119-53C2B34E6095}" type="presParOf" srcId="{D8A85697-B365-431F-88E6-4F784CA1444D}" destId="{04C779A7-F927-4BC8-A179-02B8A76CE4A4}" srcOrd="1" destOrd="0" presId="urn:microsoft.com/office/officeart/2005/8/layout/vList2"/>
    <dgm:cxn modelId="{AF07B207-EA23-42B0-BFCF-C8B02DCBE053}" type="presParOf" srcId="{D8A85697-B365-431F-88E6-4F784CA1444D}" destId="{C76DDB91-D01B-4E0F-9370-64B19CFFD1D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94143-3887-4707-999A-7206EC71A061}">
      <dsp:nvSpPr>
        <dsp:cNvPr id="0" name=""/>
        <dsp:cNvSpPr/>
      </dsp:nvSpPr>
      <dsp:spPr>
        <a:xfrm>
          <a:off x="0" y="593173"/>
          <a:ext cx="6513603" cy="2267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Virtue/Natural Law Theory</a:t>
          </a:r>
        </a:p>
      </dsp:txBody>
      <dsp:txXfrm>
        <a:off x="110688" y="703861"/>
        <a:ext cx="6292227" cy="2046084"/>
      </dsp:txXfrm>
    </dsp:sp>
    <dsp:sp modelId="{C76DDB91-D01B-4E0F-9370-64B19CFFD1D2}">
      <dsp:nvSpPr>
        <dsp:cNvPr id="0" name=""/>
        <dsp:cNvSpPr/>
      </dsp:nvSpPr>
      <dsp:spPr>
        <a:xfrm>
          <a:off x="0" y="3072154"/>
          <a:ext cx="6513603" cy="22674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Some Divine Command Theories</a:t>
          </a:r>
        </a:p>
      </dsp:txBody>
      <dsp:txXfrm>
        <a:off x="110688" y="3182842"/>
        <a:ext cx="6292227" cy="2046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8268-57E6-43A8-9FFD-9E09E0CFC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F38DC-D9CE-47B3-83F5-37B7655C4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F00D4-4400-415F-9DA3-297DC140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09D5D-01DF-4415-A45D-61E6DBD8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CD035-247E-4BFB-B7DD-5466AC45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0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A407-E846-49FE-A8E5-88B0168E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C8765-D7C8-443F-8AE8-C9CAA7008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2590E-7AEB-4970-AF0D-DCC45A1A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EDE71-BE99-4E77-9CBC-FE557451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CDC-8B9D-4128-98DF-73931269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6FFB4-C02C-45F7-8F44-6EEB8DE68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06A23-FBBD-40D8-A5E3-93349CD05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DA722-7D2D-429D-A501-EEC30D4C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5A7D1-A2C7-4B97-8825-8E4FD52E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5E0EA-C3FF-4A8A-BDAC-4D8B2B30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E5DA-D144-463C-83F3-0914ED65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94938-CE14-48A4-8B94-62D326A86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C3457-9B88-491A-8AD3-4F4F7029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C798F-24B5-4539-B884-28EA53A2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6BA14-A935-4606-B395-CCF88069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8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B7B0-E6E1-4E33-A0FC-40285971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A7069-1B00-42E6-84CE-A8E771099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34BFA-FAB9-4646-9D94-D9FEDB0B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A2369-316B-4DEA-96CF-D0A5B68B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F3B84-3175-47E1-9B8C-1EAB0538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B439-32FA-4C79-9EEC-39596BE5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5F82-5ABE-4CFC-9003-7A2EC25E3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5F5DE-5038-4BDC-93FC-4B2725FA3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B7055-1ED1-4F67-BFC2-FA1A83EE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868F5-16AC-4469-98C3-3185965A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3E935-2018-4124-B363-52454905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7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E306-CCCF-4A77-A5B2-3625772A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77094-5AA8-44F1-A123-EA952D0DB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546E9-D37A-4723-9CB9-DA79A1F9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73A1D-6483-4080-9774-B4AFEB6EE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08CDA-0733-4E49-A74E-C6C83F291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7516F-E04A-43F9-BF8E-2FB55A0C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6298C-C0E7-4D78-BB68-3FDAEA49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458ACE-211C-4F00-B274-80DE97C9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6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8171-5C24-43C4-9E91-DAC9973B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D30F1-EF39-4FE0-8557-76CE02E6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15EAE-74DB-4347-9B04-577AA2FA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75919-37E7-484F-BAFF-FADE66BC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2CB4F-9B10-42CD-826F-3F2D1EC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3509A-6D4B-458E-B728-AF5F2D4D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B3254-3A57-46ED-B5FB-6CC77291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8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1DE6-BF91-4622-9003-8758F0F9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D1B6-1553-4B2A-871A-7BBB8E783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9AFF-5F29-4D52-B55B-968500C91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B5BCB-BCAE-474C-BCC0-CB6B204E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BE000-73A0-46C8-BAAB-9F9613A1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7A171-0564-42F0-9E66-D4E6FB57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7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4F7A-E62A-4B1C-A6DD-BB4C2C1E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7BC83-9D01-439F-8285-9674D6BD7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7D85C-3EE6-4A05-9AC4-9BC5D54C8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A71CD-72DB-4A1F-9587-4C3E9B87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32B57-5114-45F8-8350-A90AEDEA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7D3F7-1E2E-4452-9565-F5EAA2C1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8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C92FB-F00A-4F4A-B574-69FDDBBE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52E04-FE3E-4993-9DB1-0A9BDF8FA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ACC93-3E16-4698-B24C-9D53B215F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D770A-90AC-40FD-A317-2591A2DE99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1BD7F-1170-400F-B924-57619DF7B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6408-8221-45CC-AF08-F73AF31BA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6CCF-CDDB-4A07-98D6-F95EDA60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adtrafficsigns.com/STOP-Sign/WHOA-Sign/SKU-K-6934.aspx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www.gettyimages.co.uk/videos/champagn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s://www.istockphoto.com/photos/overflowing-cu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gifs.com/graphics/writing-stuff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photos/overflowing-cu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gifs.com/graphics/writing-stuff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stockphoto.com/photos/overflowing-cup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castaldo.com/2013/04/08/left-without-words-the-problem-of-evangelical-catholicis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flowerpicturegallery.com/v/fruit-trees-gallery/pomegranate-fruits/Beautiful+fruit+tree+pictures+with+bright+red+pomegranate+fruits.JPG.html" TargetMode="External"/><Relationship Id="rId7" Type="http://schemas.openxmlformats.org/officeDocument/2006/relationships/hyperlink" Target="http://brownpelicanla.com/vatican-trains-exorcists-as-demonic-possession-claims-rise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nhne-pulse.org/cartoon-appearances-can-be-deceiving/" TargetMode="External"/><Relationship Id="rId4" Type="http://schemas.openxmlformats.org/officeDocument/2006/relationships/image" Target="../media/image19.jpeg"/><Relationship Id="rId9" Type="http://schemas.openxmlformats.org/officeDocument/2006/relationships/hyperlink" Target="http://www.mortalkombatwarehouse.com/m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ionforlord.com/2011_12_01_archive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essicahof.blog/2019/01/31/augustine-bonaventure-and-aquinas-and-divine-illumin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pudigitalhistory.wikidot.com/website-review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tlewis.edu/observatory/image_detail.asp?ID=24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ercave.com/fire-and-water-wallpap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luencive.com/11-ways-add-happiness-lif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alba-savua.blogspot.com/2011/01/what-did-stone-tablets-look-lik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olley_proble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acienciaysusdemonios.com/2016/09/23/si-quiere-ser-mas-justo-aprenda-un-nuevo-idioma/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0">
              <a:schemeClr val="accent4">
                <a:lumMod val="50000"/>
              </a:schemeClr>
            </a:gs>
            <a:gs pos="47000">
              <a:schemeClr val="accent5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016F-1DD5-4E4A-A886-49DA8AF4A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299" y="1249362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Old English Text MT" panose="03040902040508030806" pitchFamily="66" charset="0"/>
              </a:rPr>
              <a:t>Philosophy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6F123-D9A8-40E4-A7AE-09DED464B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299" y="4002415"/>
            <a:ext cx="9144000" cy="165576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ln/>
                <a:solidFill>
                  <a:schemeClr val="bg1">
                    <a:lumMod val="95000"/>
                  </a:schemeClr>
                </a:solidFill>
              </a:rPr>
              <a:t>The Love of </a:t>
            </a:r>
          </a:p>
          <a:p>
            <a:pPr>
              <a:lnSpc>
                <a:spcPct val="100000"/>
              </a:lnSpc>
            </a:pPr>
            <a:r>
              <a:rPr lang="en-US" sz="6000" b="1" dirty="0">
                <a:ln/>
                <a:solidFill>
                  <a:schemeClr val="bg1">
                    <a:lumMod val="95000"/>
                  </a:schemeClr>
                </a:solidFill>
              </a:rPr>
              <a:t>Following Reason</a:t>
            </a:r>
          </a:p>
        </p:txBody>
      </p:sp>
      <p:pic>
        <p:nvPicPr>
          <p:cNvPr id="4" name="Picture 3" descr="A close up of a person's eye&#10;&#10;Description automatically generated">
            <a:extLst>
              <a:ext uri="{FF2B5EF4-FFF2-40B4-BE49-F238E27FC236}">
                <a16:creationId xmlns:a16="http://schemas.microsoft.com/office/drawing/2014/main" id="{0D938814-306B-44DF-8591-9B48F9BEA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6"/>
          <a:stretch/>
        </p:blipFill>
        <p:spPr>
          <a:xfrm>
            <a:off x="5023833" y="253535"/>
            <a:ext cx="1940931" cy="1892575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9978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F70B9D-8F05-40E9-BC46-7A2AAFB41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531" y="1224137"/>
            <a:ext cx="5452534" cy="5452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E71C85-DF60-45A0-ADFD-695A70371DE2}"/>
              </a:ext>
            </a:extLst>
          </p:cNvPr>
          <p:cNvSpPr txBox="1"/>
          <p:nvPr/>
        </p:nvSpPr>
        <p:spPr>
          <a:xfrm>
            <a:off x="3388" y="0"/>
            <a:ext cx="1154514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76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Hold on!  Let’s Define our terms.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A51DA-7918-4011-90CC-B898DCE9EC34}"/>
              </a:ext>
            </a:extLst>
          </p:cNvPr>
          <p:cNvSpPr txBox="1"/>
          <p:nvPr/>
        </p:nvSpPr>
        <p:spPr>
          <a:xfrm>
            <a:off x="5775961" y="2145671"/>
            <a:ext cx="69283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What is “</a:t>
            </a:r>
            <a:r>
              <a:rPr lang="en-US" sz="4800" b="1" i="1" dirty="0"/>
              <a:t>ought</a:t>
            </a:r>
            <a:r>
              <a:rPr lang="en-US" sz="4800" dirty="0"/>
              <a:t>”?</a:t>
            </a:r>
          </a:p>
          <a:p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What is “</a:t>
            </a:r>
            <a:r>
              <a:rPr lang="en-US" sz="4800" b="1" i="1" dirty="0"/>
              <a:t>being happy</a:t>
            </a:r>
            <a:r>
              <a:rPr lang="en-US" sz="4800" dirty="0"/>
              <a:t>”?</a:t>
            </a:r>
          </a:p>
          <a:p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What is “</a:t>
            </a:r>
            <a:r>
              <a:rPr lang="en-US" sz="4800" b="1" i="1" dirty="0"/>
              <a:t>being good</a:t>
            </a:r>
            <a:r>
              <a:rPr lang="en-US" sz="4800" dirty="0"/>
              <a:t>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28478-DB5B-46FC-8D10-536C66A5EEA4}"/>
              </a:ext>
            </a:extLst>
          </p:cNvPr>
          <p:cNvSpPr txBox="1"/>
          <p:nvPr/>
        </p:nvSpPr>
        <p:spPr>
          <a:xfrm>
            <a:off x="5224340" y="830997"/>
            <a:ext cx="71574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/>
              <a:t>Ought:</a:t>
            </a:r>
            <a:r>
              <a:rPr lang="en-US" sz="4400" dirty="0"/>
              <a:t> What is needed for a thing. [Good or happy in the case of morals]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/>
              <a:t>Being happy: </a:t>
            </a:r>
            <a:r>
              <a:rPr lang="en-US" sz="4400" dirty="0"/>
              <a:t>to have what satisfies.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/>
              <a:t>Being good</a:t>
            </a:r>
            <a:r>
              <a:rPr lang="en-US" sz="4400" dirty="0"/>
              <a:t>: to have what that thing is. </a:t>
            </a:r>
          </a:p>
        </p:txBody>
      </p:sp>
    </p:spTree>
    <p:extLst>
      <p:ext uri="{BB962C8B-B14F-4D97-AF65-F5344CB8AC3E}">
        <p14:creationId xmlns:p14="http://schemas.microsoft.com/office/powerpoint/2010/main" val="75532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224 -0.474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372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994C5C-D059-4BD1-A9A0-6E839C3FA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746" r="21018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D73169-FE03-4C5F-BDEC-835D8BC1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0876"/>
            <a:ext cx="5909480" cy="6857990"/>
          </a:xfrm>
          <a:blipFill dpi="0" rotWithShape="1">
            <a:blip r:embed="rId6">
              <a:alphaModFix amt="60000"/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5400" b="1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Being happy: </a:t>
            </a:r>
            <a:r>
              <a:rPr lang="en-US" sz="5400" i="1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to have what </a:t>
            </a:r>
            <a:r>
              <a:rPr lang="en-US" sz="5400" u="sng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satisfies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(fulfill).</a:t>
            </a:r>
          </a:p>
          <a:p>
            <a:pPr marL="0" indent="0">
              <a:buNone/>
            </a:pP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Getting everything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want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No pain (unfulfilled desire) + Full Pleasure.</a:t>
            </a: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Peace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en-US" sz="4400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1536C-58A6-4E50-8552-4CC785651B15}"/>
              </a:ext>
            </a:extLst>
          </p:cNvPr>
          <p:cNvSpPr txBox="1"/>
          <p:nvPr/>
        </p:nvSpPr>
        <p:spPr>
          <a:xfrm>
            <a:off x="1076528" y="-1754326"/>
            <a:ext cx="10038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dirty="0"/>
              <a:t>Can a container hold more than its capacity?</a:t>
            </a:r>
          </a:p>
        </p:txBody>
      </p:sp>
    </p:spTree>
    <p:extLst>
      <p:ext uri="{BB962C8B-B14F-4D97-AF65-F5344CB8AC3E}">
        <p14:creationId xmlns:p14="http://schemas.microsoft.com/office/powerpoint/2010/main" val="218453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A9D1-A0DE-4361-B7B9-0EAE18A4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23" y="2296700"/>
            <a:ext cx="5636172" cy="2386619"/>
          </a:xfrm>
        </p:spPr>
        <p:txBody>
          <a:bodyPr>
            <a:normAutofit fontScale="90000"/>
          </a:bodyPr>
          <a:lstStyle/>
          <a:p>
            <a:r>
              <a:rPr lang="en-US" sz="5400" b="1" u="sng" dirty="0">
                <a:latin typeface="Arial Black" panose="020B0A04020102020204" pitchFamily="34" charset="0"/>
              </a:rPr>
              <a:t>Being good</a:t>
            </a:r>
            <a:r>
              <a:rPr lang="en-US" sz="5400" dirty="0">
                <a:latin typeface="Arial Black" panose="020B0A04020102020204" pitchFamily="34" charset="0"/>
              </a:rPr>
              <a:t>: to have what that thing is. 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20741-BE6F-4B85-A538-14FA9CF66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0456" y="633124"/>
            <a:ext cx="5036123" cy="3409875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17A01-0079-4BED-8ECF-FA29572B7417}"/>
              </a:ext>
            </a:extLst>
          </p:cNvPr>
          <p:cNvSpPr txBox="1"/>
          <p:nvPr/>
        </p:nvSpPr>
        <p:spPr>
          <a:xfrm>
            <a:off x="142223" y="2140496"/>
            <a:ext cx="5636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Arial Black" panose="020B0A04020102020204" pitchFamily="34" charset="0"/>
              </a:rPr>
              <a:t>Being good</a:t>
            </a:r>
            <a:r>
              <a:rPr lang="en-US" sz="4800" dirty="0">
                <a:latin typeface="Arial Black" panose="020B0A04020102020204" pitchFamily="34" charset="0"/>
              </a:rPr>
              <a:t>: to fulfill what it is</a:t>
            </a:r>
            <a:r>
              <a:rPr lang="en-US" dirty="0">
                <a:latin typeface="Arial Black" panose="020B0A040201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20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994C5C-D059-4BD1-A9A0-6E839C3FA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276" b="4454"/>
          <a:stretch/>
        </p:blipFill>
        <p:spPr>
          <a:xfrm>
            <a:off x="1262150" y="10"/>
            <a:ext cx="12191980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D73169-FE03-4C5F-BDEC-835D8BC1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4971245" cy="4597759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endParaRPr 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Being Good=Being Happy</a:t>
            </a:r>
          </a:p>
          <a:p>
            <a:pPr marL="0" indent="0">
              <a:buNone/>
            </a:pPr>
            <a:endParaRPr lang="en-US" sz="4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If you are satisfied you fulfill what you are (yourself), and if you fulfill what you are, you are satisfied.</a:t>
            </a:r>
            <a:endParaRPr lang="en-US" sz="4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endParaRPr lang="en-US" sz="17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en-US" sz="17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1536C-58A6-4E50-8552-4CC785651B15}"/>
              </a:ext>
            </a:extLst>
          </p:cNvPr>
          <p:cNvSpPr txBox="1"/>
          <p:nvPr/>
        </p:nvSpPr>
        <p:spPr>
          <a:xfrm>
            <a:off x="1076528" y="-1754326"/>
            <a:ext cx="10038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dirty="0"/>
              <a:t>Can a container hold more than its capacity?</a:t>
            </a:r>
          </a:p>
        </p:txBody>
      </p:sp>
    </p:spTree>
    <p:extLst>
      <p:ext uri="{BB962C8B-B14F-4D97-AF65-F5344CB8AC3E}">
        <p14:creationId xmlns:p14="http://schemas.microsoft.com/office/powerpoint/2010/main" val="305209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A6145-F35F-4F43-BB6F-F9116F832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492659"/>
            <a:ext cx="5036123" cy="340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3855D0-7060-4C44-8D13-D789077309EC}"/>
              </a:ext>
            </a:extLst>
          </p:cNvPr>
          <p:cNvSpPr txBox="1"/>
          <p:nvPr/>
        </p:nvSpPr>
        <p:spPr>
          <a:xfrm>
            <a:off x="5429556" y="2412766"/>
            <a:ext cx="2340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19B3D4-392F-411D-B3E1-96CEED3A93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7" t="15545" b="4454"/>
          <a:stretch/>
        </p:blipFill>
        <p:spPr>
          <a:xfrm>
            <a:off x="6945325" y="1569965"/>
            <a:ext cx="5036123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374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C1C64-BE5A-4682-981B-977DFAC8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Theories of Goodness + happiness. [Eudaimonia]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D82C7DD-B66C-44E6-8F65-27E7AE951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63392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49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50A29F-CBD4-4323-A5D9-D3F51B5CB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76" r="10301" b="-1"/>
          <a:stretch/>
        </p:blipFill>
        <p:spPr>
          <a:xfrm>
            <a:off x="-256157" y="-27103"/>
            <a:ext cx="12704310" cy="68850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34AF4C2-A350-4B76-9148-E3FA37AB1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6" y="5241983"/>
            <a:ext cx="11210925" cy="898242"/>
          </a:xfrm>
          <a:solidFill>
            <a:schemeClr val="accent5">
              <a:lumMod val="20000"/>
              <a:lumOff val="80000"/>
            </a:schemeClr>
          </a:solidFill>
          <a:ln w="539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Catholic Perspective</a:t>
            </a:r>
          </a:p>
        </p:txBody>
      </p:sp>
    </p:spTree>
    <p:extLst>
      <p:ext uri="{BB962C8B-B14F-4D97-AF65-F5344CB8AC3E}">
        <p14:creationId xmlns:p14="http://schemas.microsoft.com/office/powerpoint/2010/main" val="294160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75000"/>
              </a:schemeClr>
            </a:gs>
            <a:gs pos="0">
              <a:schemeClr val="accent2">
                <a:lumMod val="75000"/>
              </a:schemeClr>
            </a:gs>
            <a:gs pos="4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8F47E1-F4CA-4806-8DB1-33EB438C5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73807" y="218222"/>
            <a:ext cx="3089852" cy="2621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E315C-5BE0-4550-8781-96D32D46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6" y="4172755"/>
            <a:ext cx="4743058" cy="2381064"/>
          </a:xfrm>
        </p:spPr>
        <p:txBody>
          <a:bodyPr>
            <a:normAutofit/>
          </a:bodyPr>
          <a:lstStyle/>
          <a:p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Appearances vs. Reality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AAAE5-3A84-4BFD-BE60-93911A19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4626863" cy="40253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F5C8AD-88CE-4CF9-BC6D-CB7258E959AD}"/>
              </a:ext>
            </a:extLst>
          </p:cNvPr>
          <p:cNvSpPr txBox="1"/>
          <p:nvPr/>
        </p:nvSpPr>
        <p:spPr>
          <a:xfrm>
            <a:off x="4626863" y="1918869"/>
            <a:ext cx="74399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By </a:t>
            </a:r>
            <a:r>
              <a:rPr lang="en-US" sz="3600" b="1" dirty="0"/>
              <a:t>appearance</a:t>
            </a:r>
            <a:r>
              <a:rPr lang="en-US" sz="3600" dirty="0"/>
              <a:t>, and on the surface, goodness and happiness </a:t>
            </a:r>
            <a:r>
              <a:rPr lang="en-US" sz="3600" b="1" dirty="0"/>
              <a:t>are</a:t>
            </a:r>
            <a:r>
              <a:rPr lang="en-US" sz="3600" dirty="0"/>
              <a:t> divided.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 the Garden (as in all sin), divided what satisfies us from what we were.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Goodness in what </a:t>
            </a:r>
            <a:r>
              <a:rPr lang="en-US" sz="3600" b="1" dirty="0"/>
              <a:t>appears</a:t>
            </a:r>
            <a:r>
              <a:rPr lang="en-US" sz="3600" dirty="0"/>
              <a:t> unhappy.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27D8DB-43BD-4783-8D78-69D687F133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6324"/>
          <a:stretch/>
        </p:blipFill>
        <p:spPr>
          <a:xfrm>
            <a:off x="5232663" y="225396"/>
            <a:ext cx="3384921" cy="2585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8B1790-271F-4057-BEB7-74A665EFF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194129" y="934648"/>
            <a:ext cx="977632" cy="9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32000">
              <a:schemeClr val="accent1">
                <a:lumMod val="45000"/>
                <a:lumOff val="55000"/>
              </a:schemeClr>
            </a:gs>
            <a:gs pos="84000">
              <a:srgbClr val="819CCA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8947-273A-40E4-AC07-A8283EBD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57" y="-580871"/>
            <a:ext cx="6733042" cy="25769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u="sng" kern="1200" dirty="0">
                <a:solidFill>
                  <a:schemeClr val="bg1"/>
                </a:solidFill>
                <a:latin typeface="Algerian" panose="04020705040A02060702" pitchFamily="82" charset="0"/>
              </a:rPr>
              <a:t>Takeaways</a:t>
            </a:r>
            <a:endParaRPr lang="en-US" sz="5400" u="sng" kern="1200" dirty="0">
              <a:solidFill>
                <a:schemeClr val="bg1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8D1EB-BB13-4ECC-885E-1ED1A2363C88}"/>
              </a:ext>
            </a:extLst>
          </p:cNvPr>
          <p:cNvSpPr txBox="1"/>
          <p:nvPr/>
        </p:nvSpPr>
        <p:spPr>
          <a:xfrm>
            <a:off x="97485" y="1635948"/>
            <a:ext cx="7212313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6600" dirty="0"/>
              <a:t>Being/Is/Infinite.</a:t>
            </a:r>
          </a:p>
          <a:p>
            <a:pPr marL="514350" indent="-514350">
              <a:buFont typeface="+mj-lt"/>
              <a:buAutoNum type="arabicPeriod"/>
            </a:pPr>
            <a:endParaRPr lang="en-US" sz="6600" dirty="0"/>
          </a:p>
          <a:p>
            <a:pPr marL="514350" indent="-514350">
              <a:buFont typeface="+mj-lt"/>
              <a:buAutoNum type="arabicPeriod"/>
            </a:pPr>
            <a:r>
              <a:rPr lang="en-US" sz="6600" dirty="0"/>
              <a:t>Faith and Reason.</a:t>
            </a:r>
          </a:p>
          <a:p>
            <a:pPr marL="514350" indent="-514350">
              <a:buFont typeface="+mj-lt"/>
              <a:buAutoNum type="arabicPeriod"/>
            </a:pPr>
            <a:endParaRPr lang="en-US" sz="6600" dirty="0"/>
          </a:p>
          <a:p>
            <a:pPr marL="514350" indent="-514350">
              <a:buFont typeface="+mj-lt"/>
              <a:buAutoNum type="arabicPeriod"/>
            </a:pPr>
            <a:r>
              <a:rPr lang="en-US" sz="6600" dirty="0"/>
              <a:t>Philosophy as Logic</a:t>
            </a:r>
          </a:p>
          <a:p>
            <a:pPr marL="514350" indent="-514350">
              <a:buFont typeface="+mj-lt"/>
              <a:buAutoNum type="arabicPeriod" startAt="3"/>
            </a:pPr>
            <a:endParaRPr lang="en-US" sz="6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DB9BAE-11D6-4F5F-80B9-854A8C680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446" r="25673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689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8D075E5-653B-4249-A0FE-5D4EF090B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539" y="256115"/>
            <a:ext cx="11953461" cy="693581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37AE9A-A330-469A-8571-4ED944DC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352" y="455278"/>
            <a:ext cx="8229600" cy="1154582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508000">
              <a:srgbClr val="7030A0">
                <a:alpha val="62000"/>
              </a:srgbClr>
            </a:glow>
            <a:reflection blurRad="6350" stA="50000" endA="300" endPos="55500" dist="50800" dir="5400000" sy="-100000" algn="bl" rotWithShape="0"/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ld English Text MT" panose="03040902040508030806" pitchFamily="66" charset="0"/>
              </a:rPr>
              <a:t>Divine Illumination</a:t>
            </a:r>
          </a:p>
        </p:txBody>
      </p:sp>
    </p:spTree>
    <p:extLst>
      <p:ext uri="{BB962C8B-B14F-4D97-AF65-F5344CB8AC3E}">
        <p14:creationId xmlns:p14="http://schemas.microsoft.com/office/powerpoint/2010/main" val="41632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D57BD-DD43-45E1-B733-17D126705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86167F-6957-46BC-8BDE-B4085E35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093505"/>
            <a:ext cx="11210925" cy="1189824"/>
          </a:xfrm>
        </p:spPr>
        <p:txBody>
          <a:bodyPr vert="horz" lIns="91440" tIns="45720" rIns="91440" bIns="45720" rtlCol="0">
            <a:normAutofit/>
            <a:scene3d>
              <a:camera prst="perspectiveBelow"/>
              <a:lightRig rig="freezing" dir="t"/>
            </a:scene3d>
            <a:sp3d extrusionH="38100" contourW="38100" prstMaterial="plastic">
              <a:bevelT w="38100" h="38100"/>
              <a:contourClr>
                <a:schemeClr val="accent3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7200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Philosophy of Morals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1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8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4FD46-58B0-4AA5-89EE-FCA15F7B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6600" b="1" u="sng" dirty="0">
                <a:solidFill>
                  <a:srgbClr val="FFFFFF"/>
                </a:solidFill>
              </a:rPr>
              <a:t>Morals</a:t>
            </a:r>
            <a:r>
              <a:rPr lang="en-US" sz="6600" dirty="0">
                <a:solidFill>
                  <a:srgbClr val="FFFFFF"/>
                </a:solidFill>
              </a:rPr>
              <a:t>: How we </a:t>
            </a:r>
            <a:r>
              <a:rPr lang="en-US" sz="6600" b="1" dirty="0">
                <a:solidFill>
                  <a:srgbClr val="FFFFFF"/>
                </a:solidFill>
              </a:rPr>
              <a:t>Ought</a:t>
            </a:r>
            <a:r>
              <a:rPr lang="en-US" sz="6600" dirty="0">
                <a:solidFill>
                  <a:srgbClr val="FFFFFF"/>
                </a:solidFill>
              </a:rPr>
              <a:t> to act/be.</a:t>
            </a:r>
            <a:br>
              <a:rPr lang="en-US" sz="6600" dirty="0">
                <a:solidFill>
                  <a:srgbClr val="FFFFFF"/>
                </a:solidFill>
              </a:rPr>
            </a:b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b="1" u="sng" dirty="0">
                <a:solidFill>
                  <a:srgbClr val="FFFFFF"/>
                </a:solidFill>
              </a:rPr>
              <a:t>Ought</a:t>
            </a:r>
            <a:r>
              <a:rPr lang="en-US" sz="6600" dirty="0">
                <a:solidFill>
                  <a:srgbClr val="FFFFFF"/>
                </a:solidFill>
              </a:rPr>
              <a:t>: Aimed at Being Good or Being Happy?</a:t>
            </a:r>
          </a:p>
        </p:txBody>
      </p:sp>
    </p:spTree>
    <p:extLst>
      <p:ext uri="{BB962C8B-B14F-4D97-AF65-F5344CB8AC3E}">
        <p14:creationId xmlns:p14="http://schemas.microsoft.com/office/powerpoint/2010/main" val="14420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2D6F8-C24C-4A6E-820E-D3534435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4E1ABF-4614-47BD-8D06-8770480BF236}"/>
              </a:ext>
            </a:extLst>
          </p:cNvPr>
          <p:cNvSpPr txBox="1"/>
          <p:nvPr/>
        </p:nvSpPr>
        <p:spPr>
          <a:xfrm>
            <a:off x="746974" y="5473521"/>
            <a:ext cx="1188719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6600" u="sng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40000" endPos="45500" dir="5400000" sy="-100000" algn="bl" rotWithShape="0"/>
                </a:effectLst>
                <a:latin typeface="Algerian" panose="04020705040A02060702" pitchFamily="82" charset="0"/>
              </a:rPr>
              <a:t>Happiness</a:t>
            </a:r>
            <a:r>
              <a:rPr lang="en-US" sz="6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40000" endPos="45500" dir="5400000" sy="-100000" algn="bl" rotWithShape="0"/>
                </a:effectLst>
                <a:latin typeface="Algerian" panose="04020705040A02060702" pitchFamily="82" charset="0"/>
              </a:rPr>
              <a:t> or </a:t>
            </a:r>
            <a:r>
              <a:rPr lang="en-US" sz="6600" u="sng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40000" endPos="45500" dir="5400000" sy="-100000" algn="bl" rotWithShape="0"/>
                </a:effectLst>
                <a:latin typeface="Algerian" panose="04020705040A02060702" pitchFamily="82" charset="0"/>
              </a:rPr>
              <a:t>Goodness</a:t>
            </a:r>
            <a:r>
              <a:rPr lang="en-US" sz="66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40000" endPos="45500" dir="5400000" sy="-100000" algn="bl" rotWithShape="0"/>
                </a:effectLst>
                <a:latin typeface="Algerian" panose="04020705040A02060702" pitchFamily="82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071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23000">
              <a:schemeClr val="accent5">
                <a:lumMod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55EA-5044-462F-A136-43C129F5C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6111" y="4664830"/>
            <a:ext cx="12328187" cy="2387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bevelB h="25400" prst="softRound"/>
              <a:extrusionClr>
                <a:schemeClr val="accent4">
                  <a:lumMod val="60000"/>
                  <a:lumOff val="40000"/>
                </a:schemeClr>
              </a:extrusionClr>
              <a:contourClr>
                <a:schemeClr val="accent4"/>
              </a:contourClr>
            </a:sp3d>
          </a:bodyPr>
          <a:lstStyle/>
          <a:p>
            <a:r>
              <a:rPr lang="en-US" sz="88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Happiness Morals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6A45E-A8F9-433F-86AA-D6F7E23A9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45" y="601626"/>
            <a:ext cx="4957150" cy="4306472"/>
          </a:xfrm>
          <a:solidFill>
            <a:schemeClr val="accent5">
              <a:lumMod val="40000"/>
              <a:lumOff val="60000"/>
            </a:schemeClr>
          </a:solidFill>
          <a:ln w="50800" cap="rnd" cmpd="dbl"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Consequentialism/ Hedonism/ Utilitarianism.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Egoism.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Virtue Theory/Divine Command?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5C19E84-B350-4B9B-960D-C0A2D540EF73}"/>
              </a:ext>
            </a:extLst>
          </p:cNvPr>
          <p:cNvSpPr/>
          <p:nvPr/>
        </p:nvSpPr>
        <p:spPr>
          <a:xfrm>
            <a:off x="4462206" y="-192638"/>
            <a:ext cx="7729794" cy="5112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EB977-CE12-4C89-8283-68370B648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6986" y="493656"/>
            <a:ext cx="6991724" cy="3728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64432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23000">
              <a:schemeClr val="bg1"/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55EA-5044-462F-A136-43C129F5C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6111" y="4664830"/>
            <a:ext cx="12328187" cy="2387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bevelB h="25400" prst="softRound"/>
              <a:extrusionClr>
                <a:schemeClr val="accent4">
                  <a:lumMod val="60000"/>
                  <a:lumOff val="40000"/>
                </a:schemeClr>
              </a:extrusionClr>
              <a:contourClr>
                <a:schemeClr val="accent4"/>
              </a:contourClr>
            </a:sp3d>
          </a:bodyPr>
          <a:lstStyle/>
          <a:p>
            <a:r>
              <a:rPr lang="en-US" sz="88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Goodness Morals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6A45E-A8F9-433F-86AA-D6F7E23A9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45" y="601626"/>
            <a:ext cx="4957150" cy="4306472"/>
          </a:xfrm>
          <a:solidFill>
            <a:schemeClr val="tx1">
              <a:lumMod val="85000"/>
              <a:lumOff val="15000"/>
            </a:schemeClr>
          </a:solidFill>
          <a:ln w="50800" cap="rnd" cmpd="dbl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Deontology.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Virtue Theory/ Divine Command Theory?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5C19E84-B350-4B9B-960D-C0A2D540EF73}"/>
              </a:ext>
            </a:extLst>
          </p:cNvPr>
          <p:cNvSpPr/>
          <p:nvPr/>
        </p:nvSpPr>
        <p:spPr>
          <a:xfrm>
            <a:off x="4462206" y="-192638"/>
            <a:ext cx="7729794" cy="5112288"/>
          </a:xfrm>
          <a:prstGeom prst="cloudCallou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10163-6BCD-4CF9-88E7-C92D9152A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0401" y="0"/>
            <a:ext cx="3807758" cy="4971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41448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32D585-2521-4FDA-B071-F9FC423B0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445" y="-79591"/>
            <a:ext cx="10291867" cy="350859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7EB74E-596C-4209-8A5C-268C1AC8E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0847" y="2837169"/>
            <a:ext cx="10173465" cy="42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296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Aharoni</vt:lpstr>
      <vt:lpstr>Algerian</vt:lpstr>
      <vt:lpstr>Arial</vt:lpstr>
      <vt:lpstr>Arial Black</vt:lpstr>
      <vt:lpstr>Calibri</vt:lpstr>
      <vt:lpstr>Calibri Light</vt:lpstr>
      <vt:lpstr>Old English Text MT</vt:lpstr>
      <vt:lpstr>Times New Roman</vt:lpstr>
      <vt:lpstr>Office Theme</vt:lpstr>
      <vt:lpstr>Philosophy</vt:lpstr>
      <vt:lpstr>Divine Illumination</vt:lpstr>
      <vt:lpstr>Philosophy of Morals</vt:lpstr>
      <vt:lpstr>PowerPoint Presentation</vt:lpstr>
      <vt:lpstr>Morals: How we Ought to act/be.  Ought: Aimed at Being Good or Being Happy?</vt:lpstr>
      <vt:lpstr>PowerPoint Presentation</vt:lpstr>
      <vt:lpstr>Happiness Morals</vt:lpstr>
      <vt:lpstr>Goodness Morals</vt:lpstr>
      <vt:lpstr>PowerPoint Presentation</vt:lpstr>
      <vt:lpstr>PowerPoint Presentation</vt:lpstr>
      <vt:lpstr>PowerPoint Presentation</vt:lpstr>
      <vt:lpstr>Being good: to have what that thing is.  </vt:lpstr>
      <vt:lpstr>PowerPoint Presentation</vt:lpstr>
      <vt:lpstr>PowerPoint Presentation</vt:lpstr>
      <vt:lpstr>Theories of Goodness + happiness. [Eudaimonia] </vt:lpstr>
      <vt:lpstr>Catholic Perspective</vt:lpstr>
      <vt:lpstr>Appearances vs. Reality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</dc:title>
  <dc:creator>Ben Thomsen</dc:creator>
  <cp:lastModifiedBy>Ann M. Shevlin</cp:lastModifiedBy>
  <cp:revision>27</cp:revision>
  <dcterms:created xsi:type="dcterms:W3CDTF">2019-11-14T22:11:28Z</dcterms:created>
  <dcterms:modified xsi:type="dcterms:W3CDTF">2023-03-29T00:58:36Z</dcterms:modified>
</cp:coreProperties>
</file>